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5" r:id="rId14"/>
    <p:sldId id="276" r:id="rId15"/>
    <p:sldId id="277" r:id="rId16"/>
    <p:sldId id="278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CDB"/>
    <a:srgbClr val="FFFFCC"/>
    <a:srgbClr val="CEDBF2"/>
    <a:srgbClr val="FF660A"/>
    <a:srgbClr val="00B05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2A123-F5A6-484C-964B-611FBBBF90C9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D7BCB-B51F-4D66-BC48-C3D8681F7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2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6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itchFamily="34" charset="0"/>
                <a:ea typeface="ＭＳ Ｐゴシック" pitchFamily="34" charset="-128"/>
              </a:rPr>
              <a:t>SO HERE’S A LISTING OF THESE PRACTICES --key intellectual practices.  ALL DIFFERENT – AS YOU MIGHT EXPECT… but there are some striking commonalities.</a:t>
            </a:r>
          </a:p>
        </p:txBody>
      </p:sp>
      <p:sp>
        <p:nvSpPr>
          <p:cNvPr id="206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154E272-3898-417A-A7CE-338CFCCBA912}" type="slidenum">
              <a:rPr lang="en-US" sz="1200" i="0" smtClean="0"/>
              <a:pPr/>
              <a:t>14</a:t>
            </a:fld>
            <a:endParaRPr lang="en-US" sz="1200" i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D7BCB-B51F-4D66-BC48-C3D8681F7D6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89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9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90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1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2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8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0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1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30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47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6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DC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21703-78CC-495E-AD68-793909139F18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C4238-F12E-4185-B9A5-F0ACDED2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arterbalanced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chemeClr val="accent2">
                <a:lumMod val="20000"/>
                <a:lumOff val="80000"/>
              </a:schemeClr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667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Common Core Mathematics, Common Core English/Language Arts, and Next Generation Science Standards.  What’s the common thread?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7" t="47414" b="7980"/>
          <a:stretch/>
        </p:blipFill>
        <p:spPr>
          <a:xfrm>
            <a:off x="838200" y="2702388"/>
            <a:ext cx="6781800" cy="381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8955779">
            <a:off x="1612792" y="4667434"/>
            <a:ext cx="1573771" cy="6731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1045899"/>
              </a:avLst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</a:rPr>
              <a:t>ELA Common Core</a:t>
            </a:r>
            <a:endParaRPr lang="en-US" sz="54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 rot="19531730">
            <a:off x="3489021" y="4879072"/>
            <a:ext cx="1791959" cy="4987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139010"/>
              </a:avLst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Math Common Core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3464170">
            <a:off x="5285005" y="5387946"/>
            <a:ext cx="1917129" cy="425128"/>
          </a:xfrm>
          <a:prstGeom prst="rect">
            <a:avLst/>
          </a:prstGeom>
        </p:spPr>
        <p:txBody>
          <a:bodyPr wrap="square">
            <a:prstTxWarp prst="textArchUp">
              <a:avLst>
                <a:gd name="adj" fmla="val 9167380"/>
              </a:avLst>
            </a:prstTxWarp>
            <a:spAutoFit/>
          </a:bodyPr>
          <a:lstStyle/>
          <a:p>
            <a:pPr lvl="0" algn="ctr"/>
            <a:r>
              <a:rPr lang="en-US" sz="2000" b="1" dirty="0">
                <a:ln w="10541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Next Generation</a:t>
            </a:r>
            <a:br>
              <a:rPr lang="en-US" sz="2000" b="1" dirty="0">
                <a:ln w="10541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</a:br>
            <a:r>
              <a:rPr lang="en-US" sz="2000" b="1" dirty="0">
                <a:ln w="10541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Science Standards</a:t>
            </a:r>
          </a:p>
        </p:txBody>
      </p:sp>
    </p:spTree>
    <p:extLst>
      <p:ext uri="{BB962C8B-B14F-4D97-AF65-F5344CB8AC3E}">
        <p14:creationId xmlns:p14="http://schemas.microsoft.com/office/powerpoint/2010/main" val="177622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b="1" dirty="0" smtClean="0"/>
              <a:t>Closer Look at a Performance Expectation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 bwMode="auto">
          <a:xfrm>
            <a:off x="319088" y="4876800"/>
            <a:ext cx="8520112" cy="1600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Wingdings" pitchFamily="2" charset="2"/>
              <a:buNone/>
            </a:pPr>
            <a:r>
              <a:rPr lang="en-US" sz="2000" dirty="0" smtClean="0"/>
              <a:t>Performance expectations combine practices, core ideas, and crosscutting concepts into a single statement of </a:t>
            </a:r>
            <a:r>
              <a:rPr lang="en-US" sz="2000" b="1" i="1" dirty="0" smtClean="0"/>
              <a:t>what is to be assessed</a:t>
            </a:r>
            <a:r>
              <a:rPr lang="en-US" sz="2000" dirty="0" smtClean="0"/>
              <a:t>. </a:t>
            </a:r>
          </a:p>
          <a:p>
            <a:pPr marL="0" indent="0">
              <a:buFont typeface="Wingdings" pitchFamily="2" charset="2"/>
              <a:buNone/>
            </a:pPr>
            <a:endParaRPr lang="en-US" sz="20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2400" b="1" dirty="0" smtClean="0">
                <a:ln w="9525"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They are not instructional strategies or objectives for a lesson.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990600"/>
            <a:ext cx="858996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90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for NGSS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Drafts of NGSS for public review:  May 2012, Jan 2013.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Final Release of NGSS:  March 31, 2013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Approval of NGSS by Delaware Board of Education:  </a:t>
            </a:r>
            <a:r>
              <a:rPr lang="en-US" i="1" dirty="0" smtClean="0"/>
              <a:t>uncertain—probably summer 2013.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592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assessment???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 and ELA:  DCAS will run until 2014-2015 year.  In 2015, math and ELA will use Smarter Balanced Assessment Consortium (SBAC), aligned to Common Core State Standards.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http://www.smarterbalanced.org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At this time, Smarter Balanced has no assessment for science.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677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Bringing it all together</a:t>
            </a:r>
            <a:endParaRPr lang="en-US" sz="3200" b="1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7933073"/>
              </p:ext>
            </p:extLst>
          </p:nvPr>
        </p:nvGraphicFramePr>
        <p:xfrm>
          <a:off x="609600" y="868377"/>
          <a:ext cx="8229600" cy="5771493"/>
        </p:xfrm>
        <a:graphic>
          <a:graphicData uri="http://schemas.openxmlformats.org/drawingml/2006/table">
            <a:tbl>
              <a:tblPr firstRow="1" firstCol="1" bandRow="1"/>
              <a:tblGrid>
                <a:gridCol w="2514600"/>
                <a:gridCol w="3048000"/>
                <a:gridCol w="2667000"/>
              </a:tblGrid>
              <a:tr h="263850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Practices in Different Disciplines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47999" marR="47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71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Math</a:t>
                      </a:r>
                      <a:endParaRPr lang="en-US" sz="1800" b="1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M1. Make sense of problems and persevere in solving them.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M2. Reason abstractly and quantitatively.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M3. Construct viable arguments and critique the reasoning of others.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M4. Model with mathematics.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M5. Use appropriate tools strategically.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M6. Attend to precision.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M7. Look for and make use of structure.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M8. Look for and express regularity in repeated reasoning.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47999" marR="479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Science</a:t>
                      </a:r>
                      <a:endParaRPr lang="en-US" sz="1800" b="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+mn-cs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S1. Asking questions (for science) and defining problems (for engineering).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S2. Developing and using models.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S3. Planning and carrying out investigations.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S4. Analyzing and interpreting data.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S5. Using mathematics, information and computer technology, and computational thinking.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S6. Constructing explanations  (for science) and designing solutions (for engineering).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S7. Engaging in argument from evidence.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S8. Obtaining, evaluating, and communicating information.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47999" marR="4799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English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Language Arts</a:t>
                      </a:r>
                      <a:endParaRPr lang="en-US" sz="1800" b="1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E1. They demonstrate independence.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E2. They build strong content knowledge.</a:t>
                      </a:r>
                      <a:b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E3. They respond to the varying demands of audience, task, purpose, and discipline.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E4. They comprehend as well as critique.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E5. They value evidence.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E6. They use technology and digital media strategically and capably.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E7. They come to understanding other perspectives and cultures.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47999" marR="4799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389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7D95D0C-CE33-4826-8D47-9E7E93707285}" type="slidenum">
              <a:rPr lang="en-US" sz="1200" i="0"/>
              <a:pPr/>
              <a:t>14</a:t>
            </a:fld>
            <a:endParaRPr lang="en-US" sz="1200" i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Optima"/>
                <a:ea typeface="ＭＳ Ｐゴシック" pitchFamily="34" charset="-128"/>
              </a:rPr>
              <a:t>There’</a:t>
            </a:r>
            <a:r>
              <a:rPr lang="en-US" altLang="ja-JP" dirty="0">
                <a:latin typeface="Optima"/>
              </a:rPr>
              <a:t>s a common core in all of the standards documents </a:t>
            </a:r>
            <a:r>
              <a:rPr lang="en-US" altLang="ja-JP" dirty="0" smtClean="0">
                <a:latin typeface="Optima"/>
              </a:rPr>
              <a:t>  (</a:t>
            </a:r>
            <a:r>
              <a:rPr lang="en-US" altLang="ja-JP" dirty="0">
                <a:latin typeface="Optima"/>
              </a:rPr>
              <a:t>ELA, Math, and Science</a:t>
            </a:r>
            <a:r>
              <a:rPr lang="en-US" altLang="ja-JP" dirty="0" smtClean="0">
                <a:latin typeface="Optima"/>
              </a:rPr>
              <a:t>)</a:t>
            </a:r>
          </a:p>
          <a:p>
            <a:pPr marL="0" indent="0">
              <a:buNone/>
            </a:pPr>
            <a:endParaRPr lang="en-US" dirty="0">
              <a:latin typeface="Optima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>
                <a:latin typeface="Optima"/>
                <a:ea typeface="ＭＳ Ｐゴシック" pitchFamily="34" charset="-128"/>
              </a:rPr>
              <a:t>At the core is</a:t>
            </a:r>
            <a:r>
              <a:rPr lang="en-US" dirty="0" smtClean="0">
                <a:latin typeface="Optima"/>
                <a:ea typeface="ＭＳ Ｐゴシック" pitchFamily="34" charset="-128"/>
              </a:rPr>
              <a:t>:</a:t>
            </a:r>
            <a:br>
              <a:rPr lang="en-US" dirty="0" smtClean="0">
                <a:latin typeface="Optima"/>
                <a:ea typeface="ＭＳ Ｐゴシック" pitchFamily="34" charset="-128"/>
              </a:rPr>
            </a:br>
            <a:endParaRPr lang="en-US" dirty="0">
              <a:latin typeface="Optima"/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Optima"/>
                <a:ea typeface="ＭＳ Ｐゴシック" pitchFamily="34" charset="-128"/>
              </a:rPr>
              <a:t>Reasoning with </a:t>
            </a:r>
            <a:r>
              <a:rPr lang="en-US" b="1" dirty="0">
                <a:solidFill>
                  <a:srgbClr val="C00000"/>
                </a:solidFill>
                <a:latin typeface="Optima"/>
                <a:ea typeface="ＭＳ Ｐゴシック" pitchFamily="34" charset="-128"/>
              </a:rPr>
              <a:t>evidence</a:t>
            </a:r>
            <a:r>
              <a:rPr lang="en-US" dirty="0" smtClean="0">
                <a:latin typeface="Optima"/>
                <a:ea typeface="ＭＳ Ｐゴシック" pitchFamily="34" charset="-128"/>
              </a:rPr>
              <a:t>;</a:t>
            </a:r>
            <a:br>
              <a:rPr lang="en-US" dirty="0" smtClean="0">
                <a:latin typeface="Optima"/>
                <a:ea typeface="ＭＳ Ｐゴシック" pitchFamily="34" charset="-128"/>
              </a:rPr>
            </a:br>
            <a:endParaRPr lang="en-US" dirty="0">
              <a:latin typeface="Optima"/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Optima"/>
                <a:ea typeface="ＭＳ Ｐゴシック" pitchFamily="34" charset="-128"/>
              </a:rPr>
              <a:t>Building arguments and critiquing the </a:t>
            </a:r>
            <a:r>
              <a:rPr lang="en-US" b="1" dirty="0">
                <a:solidFill>
                  <a:srgbClr val="C00000"/>
                </a:solidFill>
                <a:latin typeface="Optima"/>
                <a:ea typeface="ＭＳ Ｐゴシック" pitchFamily="34" charset="-128"/>
              </a:rPr>
              <a:t>arguments</a:t>
            </a:r>
            <a:r>
              <a:rPr lang="en-US" dirty="0">
                <a:latin typeface="Optima"/>
                <a:ea typeface="ＭＳ Ｐゴシック" pitchFamily="34" charset="-128"/>
              </a:rPr>
              <a:t> of others</a:t>
            </a:r>
            <a:r>
              <a:rPr lang="en-US" dirty="0" smtClean="0">
                <a:latin typeface="Optima"/>
                <a:ea typeface="ＭＳ Ｐゴシック" pitchFamily="34" charset="-128"/>
              </a:rPr>
              <a:t>;</a:t>
            </a:r>
            <a:br>
              <a:rPr lang="en-US" dirty="0" smtClean="0">
                <a:latin typeface="Optima"/>
                <a:ea typeface="ＭＳ Ｐゴシック" pitchFamily="34" charset="-128"/>
              </a:rPr>
            </a:br>
            <a:endParaRPr lang="en-US" dirty="0">
              <a:latin typeface="Optima"/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Optima"/>
                <a:ea typeface="ＭＳ Ｐゴシック" pitchFamily="34" charset="-128"/>
              </a:rPr>
              <a:t>Participating in reasoning-oriented </a:t>
            </a:r>
            <a:r>
              <a:rPr lang="en-US" b="1" dirty="0">
                <a:solidFill>
                  <a:srgbClr val="C00000"/>
                </a:solidFill>
                <a:latin typeface="Optima"/>
                <a:ea typeface="ＭＳ Ｐゴシック" pitchFamily="34" charset="-128"/>
              </a:rPr>
              <a:t>practices</a:t>
            </a:r>
            <a:r>
              <a:rPr lang="en-US" dirty="0">
                <a:solidFill>
                  <a:srgbClr val="C00000"/>
                </a:solidFill>
                <a:latin typeface="Optima"/>
                <a:ea typeface="ＭＳ Ｐゴシック" pitchFamily="34" charset="-128"/>
              </a:rPr>
              <a:t> </a:t>
            </a:r>
            <a:r>
              <a:rPr lang="en-US" dirty="0">
                <a:latin typeface="Optima"/>
                <a:ea typeface="ＭＳ Ｐゴシック" pitchFamily="34" charset="-128"/>
              </a:rPr>
              <a:t>with others.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Optima"/>
                <a:ea typeface="ＭＳ Ｐゴシック" pitchFamily="34" charset="-128"/>
              </a:rPr>
              <a:t>Teachers will have to help </a:t>
            </a:r>
            <a:r>
              <a:rPr lang="en-US" u="sng" dirty="0">
                <a:latin typeface="Optima"/>
                <a:ea typeface="ＭＳ Ｐゴシック" pitchFamily="34" charset="-128"/>
              </a:rPr>
              <a:t>all</a:t>
            </a:r>
            <a:r>
              <a:rPr lang="en-US" dirty="0">
                <a:latin typeface="Optima"/>
                <a:ea typeface="ＭＳ Ｐゴシック" pitchFamily="34" charset="-128"/>
              </a:rPr>
              <a:t> students: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dirty="0">
                <a:latin typeface="Optima"/>
                <a:ea typeface="ＭＳ Ｐゴシック" pitchFamily="34" charset="-128"/>
              </a:rPr>
              <a:t>Externalize their thinking</a:t>
            </a:r>
            <a:r>
              <a:rPr lang="en-US" dirty="0" smtClean="0">
                <a:latin typeface="Optima"/>
                <a:ea typeface="ＭＳ Ｐゴシック" pitchFamily="34" charset="-128"/>
              </a:rPr>
              <a:t>;</a:t>
            </a:r>
            <a:br>
              <a:rPr lang="en-US" dirty="0" smtClean="0">
                <a:latin typeface="Optima"/>
                <a:ea typeface="ＭＳ Ｐゴシック" pitchFamily="34" charset="-128"/>
              </a:rPr>
            </a:br>
            <a:endParaRPr lang="en-US" dirty="0">
              <a:latin typeface="Optima"/>
              <a:ea typeface="ＭＳ Ｐゴシック" pitchFamily="34" charset="-128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dirty="0">
                <a:latin typeface="Optima"/>
                <a:ea typeface="ＭＳ Ｐゴシック" pitchFamily="34" charset="-128"/>
              </a:rPr>
              <a:t>Listen carefully to one another</a:t>
            </a:r>
            <a:br>
              <a:rPr lang="en-US" dirty="0">
                <a:latin typeface="Optima"/>
                <a:ea typeface="ＭＳ Ｐゴシック" pitchFamily="34" charset="-128"/>
              </a:rPr>
            </a:br>
            <a:r>
              <a:rPr lang="en-US" dirty="0">
                <a:latin typeface="Optima"/>
                <a:ea typeface="ＭＳ Ｐゴシック" pitchFamily="34" charset="-128"/>
              </a:rPr>
              <a:t>and take one another seriously</a:t>
            </a:r>
            <a:r>
              <a:rPr lang="en-US" dirty="0" smtClean="0">
                <a:latin typeface="Optima"/>
                <a:ea typeface="ＭＳ Ｐゴシック" pitchFamily="34" charset="-128"/>
              </a:rPr>
              <a:t>;</a:t>
            </a:r>
            <a:br>
              <a:rPr lang="en-US" dirty="0" smtClean="0">
                <a:latin typeface="Optima"/>
                <a:ea typeface="ＭＳ Ｐゴシック" pitchFamily="34" charset="-128"/>
              </a:rPr>
            </a:br>
            <a:endParaRPr lang="en-US" dirty="0">
              <a:latin typeface="Optima"/>
              <a:ea typeface="ＭＳ Ｐゴシック" pitchFamily="34" charset="-128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dirty="0">
                <a:latin typeface="Optima"/>
                <a:ea typeface="ＭＳ Ｐゴシック" pitchFamily="34" charset="-128"/>
              </a:rPr>
              <a:t>Dig deeper into the data and evidence for their positions</a:t>
            </a:r>
            <a:r>
              <a:rPr lang="en-US" dirty="0" smtClean="0">
                <a:latin typeface="Optima"/>
                <a:ea typeface="ＭＳ Ｐゴシック" pitchFamily="34" charset="-128"/>
              </a:rPr>
              <a:t>;</a:t>
            </a:r>
            <a:br>
              <a:rPr lang="en-US" dirty="0" smtClean="0">
                <a:latin typeface="Optima"/>
                <a:ea typeface="ＭＳ Ｐゴシック" pitchFamily="34" charset="-128"/>
              </a:rPr>
            </a:br>
            <a:endParaRPr lang="en-US" dirty="0">
              <a:latin typeface="Optima"/>
              <a:ea typeface="ＭＳ Ｐゴシック" pitchFamily="34" charset="-128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dirty="0">
                <a:latin typeface="Optima"/>
                <a:ea typeface="ＭＳ Ｐゴシック" pitchFamily="34" charset="-128"/>
              </a:rPr>
              <a:t>Work with the reasoning of others.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27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Optima"/>
                <a:ea typeface="ＭＳ Ｐゴシック" pitchFamily="34" charset="-128"/>
              </a:rPr>
              <a:t>Because these </a:t>
            </a:r>
            <a:r>
              <a:rPr lang="ja-JP" altLang="en-US" dirty="0">
                <a:latin typeface="Optima"/>
              </a:rPr>
              <a:t>“</a:t>
            </a:r>
            <a:r>
              <a:rPr lang="en-US" altLang="ja-JP" dirty="0">
                <a:latin typeface="Optima"/>
              </a:rPr>
              <a:t>thinking practices</a:t>
            </a:r>
            <a:r>
              <a:rPr lang="ja-JP" altLang="en-US" dirty="0">
                <a:latin typeface="Optima"/>
              </a:rPr>
              <a:t>”</a:t>
            </a:r>
            <a:r>
              <a:rPr lang="en-US" altLang="ja-JP" dirty="0">
                <a:latin typeface="Optima"/>
              </a:rPr>
              <a:t> are inextricably linked to </a:t>
            </a:r>
            <a:r>
              <a:rPr lang="en-US" altLang="ja-JP" i="1" dirty="0">
                <a:latin typeface="Optima"/>
              </a:rPr>
              <a:t>content</a:t>
            </a:r>
            <a:r>
              <a:rPr lang="en-US" altLang="ja-JP" dirty="0">
                <a:latin typeface="Optima"/>
              </a:rPr>
              <a:t>, and to </a:t>
            </a:r>
            <a:r>
              <a:rPr lang="en-US" altLang="ja-JP" i="1" dirty="0">
                <a:latin typeface="Optima"/>
              </a:rPr>
              <a:t>core ideas</a:t>
            </a:r>
            <a:r>
              <a:rPr lang="en-US" altLang="ja-JP" dirty="0">
                <a:latin typeface="Optima"/>
              </a:rPr>
              <a:t>, </a:t>
            </a:r>
            <a:br>
              <a:rPr lang="en-US" altLang="ja-JP" dirty="0">
                <a:latin typeface="Optima"/>
              </a:rPr>
            </a:br>
            <a:r>
              <a:rPr lang="en-US" altLang="ja-JP" dirty="0">
                <a:latin typeface="Optima"/>
              </a:rPr>
              <a:t/>
            </a:r>
            <a:br>
              <a:rPr lang="en-US" altLang="ja-JP" dirty="0">
                <a:latin typeface="Optima"/>
              </a:rPr>
            </a:br>
            <a:r>
              <a:rPr lang="en-US" altLang="ja-JP" dirty="0">
                <a:latin typeface="Optima"/>
              </a:rPr>
              <a:t>participating in </a:t>
            </a:r>
            <a:r>
              <a:rPr lang="en-US" altLang="ja-JP" dirty="0">
                <a:solidFill>
                  <a:srgbClr val="C00000"/>
                </a:solidFill>
                <a:latin typeface="Optima"/>
              </a:rPr>
              <a:t>productive talk</a:t>
            </a:r>
            <a:r>
              <a:rPr lang="en-US" altLang="ja-JP" dirty="0">
                <a:latin typeface="Optima"/>
              </a:rPr>
              <a:t> is not an add-on.  </a:t>
            </a:r>
            <a:br>
              <a:rPr lang="en-US" altLang="ja-JP" dirty="0">
                <a:latin typeface="Optima"/>
              </a:rPr>
            </a:br>
            <a:r>
              <a:rPr lang="en-US" altLang="ja-JP" dirty="0">
                <a:latin typeface="Optima"/>
              </a:rPr>
              <a:t/>
            </a:r>
            <a:br>
              <a:rPr lang="en-US" altLang="ja-JP" dirty="0">
                <a:latin typeface="Optima"/>
              </a:rPr>
            </a:br>
            <a:r>
              <a:rPr lang="en-US" altLang="ja-JP" dirty="0">
                <a:latin typeface="Optima"/>
              </a:rPr>
              <a:t>It’s </a:t>
            </a:r>
            <a:r>
              <a:rPr lang="en-US" altLang="ja-JP" b="1" i="1" dirty="0">
                <a:solidFill>
                  <a:srgbClr val="C00000"/>
                </a:solidFill>
                <a:latin typeface="Optima"/>
              </a:rPr>
              <a:t>fundamental</a:t>
            </a:r>
            <a:r>
              <a:rPr lang="en-US" altLang="ja-JP" dirty="0">
                <a:solidFill>
                  <a:srgbClr val="C00000"/>
                </a:solidFill>
                <a:latin typeface="Optima"/>
              </a:rPr>
              <a:t> </a:t>
            </a:r>
            <a:r>
              <a:rPr lang="en-US" altLang="ja-JP" dirty="0">
                <a:latin typeface="Optima"/>
              </a:rPr>
              <a:t>to the learning goals in each set of standards.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77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take a 10 minute break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047" y="2148839"/>
            <a:ext cx="3447753" cy="413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21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this point 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Group 1:  Go to room 135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Group 2:  Go to room 136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Group 3:  Go to room 113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77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Based on what has been presented today: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 with your school, with your grade level colleagues, or with your content level colleagues the answers to the three questions.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Please write the answers to these questions on the paper you have been provided.  Please turn these in at the front of the room.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81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Today’s Objective: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mtClean="0"/>
              <a:t>Participants will</a:t>
            </a:r>
            <a:br>
              <a:rPr lang="en-US" smtClean="0"/>
            </a:br>
            <a:endParaRPr lang="en-US" dirty="0" smtClean="0"/>
          </a:p>
          <a:p>
            <a:r>
              <a:rPr lang="en-US" dirty="0" smtClean="0"/>
              <a:t>Explore the layout of the Next Generation Science Standards and discuss the features, benefits, and drawbacks of the 3-dimension format.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Compare features of the Science and Engineering Practices to features of the Standards of Mathematical Practice and Literacy Standards for Science and Technical Subjects.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Evaluate their present curricula and instructional practices and determine their readiness and needs as they look to implementing CCSS and NGSS.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Express their upcoming needs and wants regarding professional development for the upcoming implementation of these curriculum standards.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994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EDBF2"/>
            </a:gs>
            <a:gs pos="50000">
              <a:srgbClr val="FFFFCC"/>
            </a:gs>
            <a:gs pos="100000">
              <a:srgbClr val="F2DCDB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All materials from this presentation will be uploaded to the Red Clay Secondary Science Wiki.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Thank you for your time </a:t>
            </a:r>
            <a:r>
              <a:rPr lang="en-US" b="1" smtClean="0"/>
              <a:t>this morning!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94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xfrm>
            <a:off x="457200" y="1884363"/>
            <a:ext cx="8229600" cy="3086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6600" b="1" smtClean="0"/>
              <a:t>The Basics </a:t>
            </a:r>
            <a:br>
              <a:rPr lang="en-US" sz="6600" b="1" smtClean="0"/>
            </a:br>
            <a:r>
              <a:rPr lang="en-US" sz="6600" b="1" smtClean="0"/>
              <a:t>About NGSS</a:t>
            </a:r>
          </a:p>
        </p:txBody>
      </p:sp>
      <p:pic>
        <p:nvPicPr>
          <p:cNvPr id="6147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3820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5189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indy_w\AppData\Local\Microsoft\Windows\Temporary Internet Files\Content.Outlook\3W1D5MX0\nstapress bla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00400"/>
            <a:ext cx="15763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4"/>
          <p:cNvSpPr>
            <a:spLocks noGrp="1"/>
          </p:cNvSpPr>
          <p:nvPr>
            <p:ph type="title"/>
          </p:nvPr>
        </p:nvSpPr>
        <p:spPr bwMode="auto">
          <a:xfrm>
            <a:off x="381000" y="685800"/>
            <a:ext cx="8229600" cy="731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i="1" smtClean="0"/>
              <a:t>A Framework for K-12 Science Education</a:t>
            </a:r>
          </a:p>
        </p:txBody>
      </p:sp>
      <p:pic>
        <p:nvPicPr>
          <p:cNvPr id="2334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563688"/>
            <a:ext cx="2362200" cy="2855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397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138" y="1552315"/>
            <a:ext cx="703262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Content Placeholder 2"/>
          <p:cNvSpPr txBox="1">
            <a:spLocks/>
          </p:cNvSpPr>
          <p:nvPr/>
        </p:nvSpPr>
        <p:spPr bwMode="auto">
          <a:xfrm>
            <a:off x="5486400" y="1552315"/>
            <a:ext cx="2667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sz="1600" dirty="0"/>
              <a:t>View free PDF form The National Academies Press </a:t>
            </a:r>
            <a:br>
              <a:rPr lang="en-US" sz="1600" dirty="0"/>
            </a:br>
            <a:r>
              <a:rPr lang="en-US" sz="1600" dirty="0"/>
              <a:t>at www.nap.edu</a:t>
            </a:r>
          </a:p>
        </p:txBody>
      </p:sp>
      <p:sp>
        <p:nvSpPr>
          <p:cNvPr id="8199" name="Rectangle 1"/>
          <p:cNvSpPr>
            <a:spLocks noChangeArrowheads="1"/>
          </p:cNvSpPr>
          <p:nvPr/>
        </p:nvSpPr>
        <p:spPr bwMode="auto">
          <a:xfrm>
            <a:off x="4845843" y="2822446"/>
            <a:ext cx="2981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sz="1600" dirty="0"/>
              <a:t>Secure your own copy from</a:t>
            </a:r>
          </a:p>
        </p:txBody>
      </p:sp>
      <p:sp>
        <p:nvSpPr>
          <p:cNvPr id="8200" name="Rectangle 2"/>
          <p:cNvSpPr>
            <a:spLocks noChangeArrowheads="1"/>
          </p:cNvSpPr>
          <p:nvPr/>
        </p:nvSpPr>
        <p:spPr bwMode="auto">
          <a:xfrm>
            <a:off x="5134769" y="3732663"/>
            <a:ext cx="2265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www.nsta.org/store </a:t>
            </a:r>
          </a:p>
        </p:txBody>
      </p:sp>
      <p:pic>
        <p:nvPicPr>
          <p:cNvPr id="820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76200"/>
            <a:ext cx="83820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8338" y="5114835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document (which is on the Red Clay secondary science wiki) is the basis of the Next Generation Science Standards.  The Framework is a free download from National Academies Press.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676358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67818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Framework identifies three </a:t>
            </a:r>
            <a:r>
              <a:rPr lang="en-US" sz="3200" u="sng" dirty="0" smtClean="0"/>
              <a:t>dimensions</a:t>
            </a:r>
            <a:r>
              <a:rPr lang="en-US" sz="3200" dirty="0" smtClean="0"/>
              <a:t> of the science standards: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4400" b="1" dirty="0">
                <a:solidFill>
                  <a:srgbClr val="003399"/>
                </a:solidFill>
                <a:latin typeface="Calibri" pitchFamily="34" charset="0"/>
                <a:cs typeface="Calibri" pitchFamily="34" charset="0"/>
              </a:rPr>
              <a:t>Scientific &amp; Engineering Practices</a:t>
            </a:r>
            <a:r>
              <a:rPr lang="en-US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Activities that scientists and engineers engage in to either understand the world or solve a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problem.</a:t>
            </a:r>
            <a:b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endParaRPr lang="en-US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4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Crosscutting Concepts</a:t>
            </a:r>
            <a:r>
              <a:rPr lang="en-US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Ideas that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are not specific to any one discipline but cut across them all.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endParaRPr lang="en-US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4400" b="1" dirty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Disciplinary Core Ideas</a:t>
            </a:r>
            <a:br>
              <a:rPr lang="en-US" sz="4400" b="1" dirty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</a:b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Concepts in science and engineering that have broad importance within and across disciplines as well as relevance in people’s lives. </a:t>
            </a:r>
          </a:p>
          <a:p>
            <a:endParaRPr lang="en-US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3399"/>
                </a:solidFill>
              </a:rPr>
              <a:t>Scientific and Engineering </a:t>
            </a:r>
            <a:r>
              <a:rPr lang="en-US" sz="3200" b="1" dirty="0" smtClean="0">
                <a:solidFill>
                  <a:srgbClr val="003399"/>
                </a:solidFill>
              </a:rPr>
              <a:t>Practices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8674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Font typeface="Tahoma" pitchFamily="34" charset="0"/>
              <a:buAutoNum type="arabicPeriod"/>
            </a:pPr>
            <a:r>
              <a:rPr lang="en-US" dirty="0" smtClean="0"/>
              <a:t>  Asking </a:t>
            </a:r>
            <a:r>
              <a:rPr lang="en-US" dirty="0"/>
              <a:t>questions (for science) </a:t>
            </a:r>
            <a:r>
              <a:rPr lang="en-US" dirty="0" smtClean="0"/>
              <a:t>and </a:t>
            </a:r>
            <a:r>
              <a:rPr lang="en-US" dirty="0"/>
              <a:t>defining </a:t>
            </a:r>
            <a:r>
              <a:rPr lang="en-US" dirty="0" smtClean="0"/>
              <a:t>problems </a:t>
            </a:r>
            <a:r>
              <a:rPr lang="en-US" dirty="0"/>
              <a:t>(for engineering</a:t>
            </a:r>
            <a:r>
              <a:rPr lang="en-US" dirty="0" smtClean="0"/>
              <a:t>)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Font typeface="Tahoma" pitchFamily="34" charset="0"/>
              <a:buAutoNum type="arabicPeriod"/>
            </a:pPr>
            <a:r>
              <a:rPr lang="en-US" dirty="0" smtClean="0"/>
              <a:t>  Developing </a:t>
            </a:r>
            <a:r>
              <a:rPr lang="en-US" dirty="0"/>
              <a:t>and using </a:t>
            </a:r>
            <a:r>
              <a:rPr lang="en-US" dirty="0" smtClean="0"/>
              <a:t>models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Font typeface="Tahoma" pitchFamily="34" charset="0"/>
              <a:buAutoNum type="arabicPeriod"/>
            </a:pPr>
            <a:r>
              <a:rPr lang="en-US" dirty="0" smtClean="0"/>
              <a:t>  Planning </a:t>
            </a:r>
            <a:r>
              <a:rPr lang="en-US" dirty="0"/>
              <a:t>and carrying out </a:t>
            </a:r>
            <a:r>
              <a:rPr lang="en-US" dirty="0" smtClean="0"/>
              <a:t>investigations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Font typeface="Tahoma" pitchFamily="34" charset="0"/>
              <a:buAutoNum type="arabicPeriod"/>
            </a:pPr>
            <a:r>
              <a:rPr lang="en-US" dirty="0" smtClean="0"/>
              <a:t>  Analyzing </a:t>
            </a:r>
            <a:r>
              <a:rPr lang="en-US" dirty="0"/>
              <a:t>and interpreting </a:t>
            </a:r>
            <a:r>
              <a:rPr lang="en-US" dirty="0" smtClean="0"/>
              <a:t>data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Font typeface="Tahoma" pitchFamily="34" charset="0"/>
              <a:buAutoNum type="arabicPeriod"/>
            </a:pPr>
            <a:r>
              <a:rPr lang="en-US" dirty="0" smtClean="0"/>
              <a:t>  Using </a:t>
            </a:r>
            <a:r>
              <a:rPr lang="en-US" dirty="0"/>
              <a:t>mathematics and computational </a:t>
            </a:r>
            <a:r>
              <a:rPr lang="en-US" dirty="0" smtClean="0"/>
              <a:t>thinking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Font typeface="Tahoma" pitchFamily="34" charset="0"/>
              <a:buAutoNum type="arabicPeriod"/>
            </a:pPr>
            <a:r>
              <a:rPr lang="en-US" dirty="0" smtClean="0"/>
              <a:t>  Constructing </a:t>
            </a:r>
            <a:r>
              <a:rPr lang="en-US" dirty="0"/>
              <a:t>explanations (for science) </a:t>
            </a:r>
            <a:r>
              <a:rPr lang="en-US" dirty="0" smtClean="0"/>
              <a:t>and </a:t>
            </a:r>
            <a:r>
              <a:rPr lang="en-US" dirty="0"/>
              <a:t>designing solutions (for </a:t>
            </a:r>
            <a:r>
              <a:rPr lang="en-US" dirty="0" smtClean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None/>
            </a:pPr>
            <a:r>
              <a:rPr lang="en-US" dirty="0" smtClean="0"/>
              <a:t>     engineering)</a:t>
            </a: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None/>
            </a:pP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None/>
            </a:pPr>
            <a:r>
              <a:rPr lang="en-US" dirty="0" smtClean="0"/>
              <a:t>7.  Engaging </a:t>
            </a:r>
            <a:r>
              <a:rPr lang="en-US" dirty="0"/>
              <a:t>in argument from </a:t>
            </a:r>
            <a:r>
              <a:rPr lang="en-US" dirty="0" smtClean="0"/>
              <a:t>evidence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SzPct val="100000"/>
              <a:buNone/>
            </a:pPr>
            <a:r>
              <a:rPr lang="en-US" dirty="0" smtClean="0"/>
              <a:t>8.  Obtaining</a:t>
            </a:r>
            <a:r>
              <a:rPr lang="en-US" dirty="0"/>
              <a:t>, evaluating, and communicating information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878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Crosscutting Concepts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en-US" dirty="0"/>
              <a:t>Patterns</a:t>
            </a:r>
          </a:p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en-US" dirty="0"/>
              <a:t>Cause and effect: Mechanism and explanation</a:t>
            </a:r>
          </a:p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en-US" dirty="0"/>
              <a:t>Scale, proportion, and quantity</a:t>
            </a:r>
          </a:p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en-US" dirty="0"/>
              <a:t>Systems and system models</a:t>
            </a:r>
          </a:p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en-US" dirty="0"/>
              <a:t>Energy and matter: Flows, cycles, and conservation</a:t>
            </a:r>
          </a:p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en-US" dirty="0"/>
              <a:t>Structure and function</a:t>
            </a:r>
          </a:p>
          <a:p>
            <a:pPr marL="457200" indent="-457200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en-US" dirty="0"/>
              <a:t>Stability and change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660A"/>
                </a:solidFill>
              </a:rPr>
              <a:t>Disciplinary Core Ideas</a:t>
            </a:r>
            <a:endParaRPr lang="en-US" sz="3200" b="1" dirty="0">
              <a:solidFill>
                <a:srgbClr val="FF660A"/>
              </a:solidFill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429296"/>
              </p:ext>
            </p:extLst>
          </p:nvPr>
        </p:nvGraphicFramePr>
        <p:xfrm>
          <a:off x="381000" y="762001"/>
          <a:ext cx="8610600" cy="5856985"/>
        </p:xfrm>
        <a:graphic>
          <a:graphicData uri="http://schemas.openxmlformats.org/drawingml/2006/table">
            <a:tbl>
              <a:tblPr firstRow="1" firstCol="1" bandRow="1"/>
              <a:tblGrid>
                <a:gridCol w="4724400"/>
                <a:gridCol w="3886200"/>
              </a:tblGrid>
              <a:tr h="457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2045" algn="ctr"/>
                        </a:tabLs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Life Science</a:t>
                      </a:r>
                      <a:endParaRPr lang="en-US" sz="3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311" marR="43311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</a:rPr>
                        <a:t>Physical Science</a:t>
                      </a:r>
                      <a:endParaRPr lang="en-US" sz="3200" b="1" dirty="0" smtClean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311" marR="43311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6092"/>
                    </a:solidFill>
                  </a:tcPr>
                </a:tc>
              </a:tr>
              <a:tr h="3048000">
                <a:tc>
                  <a:txBody>
                    <a:bodyPr/>
                    <a:lstStyle/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LS1:	From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Molecules to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Organisms: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Structures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and Processes</a:t>
                      </a: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LS2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	Ecosystems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: Interactions, Energy, and Dynamics</a:t>
                      </a: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LS3:	Heredity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: Inheritance and Variation of Traits</a:t>
                      </a: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LS4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	Biological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Evolution: Unity and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Diversity</a:t>
                      </a: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6567" marR="66567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61963" marR="0" indent="-461963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PS1: Matter and Its Interactions</a:t>
                      </a:r>
                    </a:p>
                    <a:p>
                      <a:pPr marL="461963" marR="0" indent="-461963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61963" marR="0" indent="-461963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PS2: Motion and Stability: Forces and Interactions</a:t>
                      </a:r>
                    </a:p>
                    <a:p>
                      <a:pPr marL="461963" marR="0" indent="-461963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61963" marR="0" indent="-461963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PS3: Energy</a:t>
                      </a:r>
                    </a:p>
                    <a:p>
                      <a:pPr marL="461963" marR="0" indent="-461963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61963" marR="0" indent="-461963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PS4: Waves and Their Applications in Technologies for Information Transfer</a:t>
                      </a:r>
                      <a:endParaRPr lang="en-US" sz="1800" dirty="0"/>
                    </a:p>
                  </a:txBody>
                  <a:tcPr marL="66567" marR="66567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</a:tr>
              <a:tr h="4925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22045" algn="ctr"/>
                        </a:tabLst>
                        <a:defRPr/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</a:rPr>
                        <a:t>Earth &amp; Space Science</a:t>
                      </a:r>
                      <a:endParaRPr lang="en-US" sz="3200" b="1" dirty="0" smtClean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311" marR="43311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</a:rPr>
                        <a:t>Engineering &amp; Technology</a:t>
                      </a:r>
                      <a:endParaRPr lang="en-US" sz="32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311" marR="43311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4A7B"/>
                    </a:solidFill>
                  </a:tcPr>
                </a:tc>
              </a:tr>
              <a:tr h="1545458">
                <a:tc>
                  <a:txBody>
                    <a:bodyPr/>
                    <a:lstStyle/>
                    <a:p>
                      <a:pPr marL="388620" marR="0" indent="-3886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ESS1: Earth’s Place in the Universe</a:t>
                      </a:r>
                    </a:p>
                    <a:p>
                      <a:pPr marL="388620" marR="0" indent="-3886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88620" marR="0" indent="-3886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ESS2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: Earth’s Systems</a:t>
                      </a:r>
                    </a:p>
                    <a:p>
                      <a:pPr marL="388620" marR="0" indent="-3886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88620" marR="0" indent="-3886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ESS3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: Earth and Human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Activity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6567" marR="66567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ETS1: Engineering Design</a:t>
                      </a: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573088" marR="0" indent="-573088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ETS2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: Links Among Engineering, Technology, Science, and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Society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6567" marR="66567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1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99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Putting it together—Performance Expectations</a:t>
            </a:r>
            <a:endParaRPr lang="en-US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066800"/>
            <a:ext cx="4676775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00200" y="1066800"/>
            <a:ext cx="2438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Performance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Expectations</a:t>
            </a:r>
            <a:endParaRPr lang="en-US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86669" y="1588461"/>
            <a:ext cx="1143000" cy="3472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177031" y="3224410"/>
            <a:ext cx="1819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defTabSz="914400" eaLnBrk="1" hangingPunct="1"/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Foundation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Box</a:t>
            </a:r>
            <a:endParaRPr lang="en-US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086669" y="3686175"/>
            <a:ext cx="1143000" cy="3472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-23884" y="4419600"/>
            <a:ext cx="352908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defTabSz="914400" eaLnBrk="1" hangingPunct="1"/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Connection Box</a:t>
            </a:r>
          </a:p>
          <a:p>
            <a:pPr defTabSz="914400" eaLnBrk="1" hangingPunct="1"/>
            <a:r>
              <a:rPr lang="en-US" sz="1600" dirty="0">
                <a:latin typeface="Calibri" pitchFamily="34" charset="0"/>
                <a:cs typeface="Calibri" pitchFamily="34" charset="0"/>
              </a:rPr>
              <a:t>Other standards in the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Next Generation Science Standards 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or in the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Common Core State Standards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that are related</a:t>
            </a:r>
            <a:br>
              <a:rPr lang="en-US" sz="1600" dirty="0">
                <a:latin typeface="Calibri" pitchFamily="34" charset="0"/>
                <a:cs typeface="Calibri" pitchFamily="34" charset="0"/>
              </a:rPr>
            </a:br>
            <a:r>
              <a:rPr lang="en-US" sz="1600" dirty="0">
                <a:latin typeface="Calibri" pitchFamily="34" charset="0"/>
                <a:cs typeface="Calibri" pitchFamily="34" charset="0"/>
              </a:rPr>
              <a:t> to this standard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39069" y="5257800"/>
            <a:ext cx="9906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33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749</Words>
  <Application>Microsoft Office PowerPoint</Application>
  <PresentationFormat>On-screen Show (4:3)</PresentationFormat>
  <Paragraphs>143</Paragraphs>
  <Slides>20</Slides>
  <Notes>2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Common Core Mathematics, Common Core English/Language Arts, and Next Generation Science Standards.  What’s the common thread?</vt:lpstr>
      <vt:lpstr>Today’s Objective:</vt:lpstr>
      <vt:lpstr>The Basics  About NGSS</vt:lpstr>
      <vt:lpstr>A Framework for K-12 Science Education</vt:lpstr>
      <vt:lpstr>The Framework identifies three dimensions of the science standards:</vt:lpstr>
      <vt:lpstr>Scientific and Engineering Practices</vt:lpstr>
      <vt:lpstr>Crosscutting Concepts</vt:lpstr>
      <vt:lpstr>Disciplinary Core Ideas</vt:lpstr>
      <vt:lpstr>Putting it together—Performance Expectations</vt:lpstr>
      <vt:lpstr>Closer Look at a Performance Expectation</vt:lpstr>
      <vt:lpstr>Timeline for NGSS</vt:lpstr>
      <vt:lpstr>What about assessment???</vt:lpstr>
      <vt:lpstr>Bringing it all together</vt:lpstr>
      <vt:lpstr>PowerPoint Presentation</vt:lpstr>
      <vt:lpstr>Teachers will have to help all students:</vt:lpstr>
      <vt:lpstr>PowerPoint Presentation</vt:lpstr>
      <vt:lpstr>Go take a 10 minute break</vt:lpstr>
      <vt:lpstr>From this point on:</vt:lpstr>
      <vt:lpstr>Based on what has been presented today:</vt:lpstr>
      <vt:lpstr>PowerPoint Presentation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Mathematics, Common Core English/Language Arts, and Next Generation Science Standards.  What’s the common thread?</dc:title>
  <dc:creator>Edward J McGrath</dc:creator>
  <cp:lastModifiedBy>Edward J McGrath</cp:lastModifiedBy>
  <cp:revision>19</cp:revision>
  <dcterms:created xsi:type="dcterms:W3CDTF">2013-02-04T16:21:18Z</dcterms:created>
  <dcterms:modified xsi:type="dcterms:W3CDTF">2013-02-13T14:39:18Z</dcterms:modified>
</cp:coreProperties>
</file>